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6" r:id="rId4"/>
    <p:sldId id="258" r:id="rId5"/>
    <p:sldId id="267" r:id="rId6"/>
    <p:sldId id="261" r:id="rId7"/>
    <p:sldId id="260" r:id="rId8"/>
    <p:sldId id="263" r:id="rId9"/>
    <p:sldId id="265" r:id="rId10"/>
    <p:sldId id="262" r:id="rId11"/>
    <p:sldId id="270" r:id="rId12"/>
    <p:sldId id="269" r:id="rId13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00528A"/>
    <a:srgbClr val="052A0A"/>
    <a:srgbClr val="4E283F"/>
    <a:srgbClr val="2B7FC2"/>
    <a:srgbClr val="2A7EC2"/>
    <a:srgbClr val="0044AE"/>
    <a:srgbClr val="FFFFFF"/>
    <a:srgbClr val="2F5597"/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EF232-36FC-8D4A-AD84-41AD080AA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3C3CE-AF53-7468-32A1-05C666782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BFB601-744B-DDF3-247A-2DB1CBF6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835AE0-F582-DEF7-B29D-20AF2E39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28E14E-396F-52C9-358F-C07FDF8A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06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DB060-AB5E-0652-657F-5662D78C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254CB5-FA0D-8088-ED90-0B512F17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0C013-5D3F-DAD5-EE8D-8D5082A7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C3AF9-6293-981F-DFC4-10332208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85C7A8-C3EB-E9ED-2AB3-543E165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71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1A1BAD-C3ED-1926-2DC0-30C3E4908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5CCA0C-9E5A-1CFE-F668-E4B02C438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788FA-9AF3-F07F-272C-AEFECE5F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DFDDEE-B0CF-48B4-BB41-F8318891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DCCE9-65E1-9147-DE99-AD03F0C7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85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3152E-DE89-B74C-936E-C98C75A2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AB91A6-2E5F-B200-338D-8D8714F6C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552AF4-2B97-65A5-005F-80A5E3D9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2DD0C2-3106-822C-67B2-205BBA30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4353B5-EF34-6DD7-859F-66A9BE72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62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500F3-662B-749B-5545-A0B1BBE5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B0D732-504C-80AB-3F8C-5206F87B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C3B84C-BE9B-BC7E-9499-0A955CE3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0B713-8753-C4E2-81AF-997010E9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84E91A-7004-7ED4-6567-A753B294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5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D38B4-A8B0-1011-DEF0-F9BEF93A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739DB0-1684-0142-0524-50659A20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BD42AF-70F7-E3E5-70FB-E8485D719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B34BDE-97C5-8491-EFD8-B5B7CCCF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2A609E-06E4-8487-AE98-B4AF5AE8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59BA95-D399-8EA1-D03A-5E44B211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47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68A60-259C-3ED3-90DD-0ABB35A4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D7651B-65DB-2196-1FC7-478E8FF80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9ABCB3-B2D5-B6FF-2241-D38BE35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6484001-AC40-5BBA-318B-2CCEE29CE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51AE0E-7EF4-0A62-43EE-141A6DBE4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A47136-EE88-82B7-8DB7-A07E87E9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235203-55E5-CE64-2B61-501A2FA5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7430AE-7176-F66C-45F8-6A34A0B5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66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9E8F9-DCE5-9D7C-1DF9-35EABB10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1B01CA-F349-4545-2125-0094D14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2F0FD4-EF64-B399-8FDE-D76C6B28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94C0F8-AC28-206C-6FCF-0ADFF602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6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0210DA-9EA9-F1F8-2E4D-34781448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90A365-B12A-8719-9011-A84DF39C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6D3A78-97E1-70E6-5872-4F3AC124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39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FCB48-D11B-2E70-AD79-DB5F23C4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83E518-4BA3-ED07-1AD8-E953B21B1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99A493-7271-CE2D-C6BC-D372F1760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8AF48D-E74D-373B-62B2-62C9B3E7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804A6D-AFB1-B928-D7E1-2431B46C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F2A738-2251-1337-1DDB-4864C917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42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AACFE-41FC-8713-BCC8-1D477BF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FE39D2-87A4-F75C-FB9E-EDE748A17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415469-B1C8-7E6B-F0B4-752415702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E3936A-90D9-E3C0-8CA3-316E8562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3ACE8B-AF91-B042-AA98-0F4314E8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03BFBD-7218-1892-6DFD-A2B5D0B9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39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971B8C0-AFBA-DA71-AAD7-242A9866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72F804-64DB-12D4-77C9-F8A68FEB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6D0FC-BDEB-735C-7D1B-5F8B2FF71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4E68-78C5-49D8-A7A3-CC254005C6AF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871D7A-BC8E-DCB1-1CB8-06DA642B9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641784-8C90-E0E7-250C-C7E6ABEEE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61930-0DD4-4B3F-BCB8-56306AE883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32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CFC4D-ACC4-3050-F5AE-761DB989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Forma&#10;&#10;Descripción generada automáticamente">
            <a:extLst>
              <a:ext uri="{FF2B5EF4-FFF2-40B4-BE49-F238E27FC236}">
                <a16:creationId xmlns:a16="http://schemas.microsoft.com/office/drawing/2014/main" id="{D0F2C860-3332-132E-7169-2F1937343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001C5D-04C3-364A-A163-EA02415A5FF4}"/>
              </a:ext>
            </a:extLst>
          </p:cNvPr>
          <p:cNvSpPr txBox="1"/>
          <p:nvPr/>
        </p:nvSpPr>
        <p:spPr>
          <a:xfrm>
            <a:off x="2743200" y="2890391"/>
            <a:ext cx="6705600" cy="1077218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Informe de situación Doñana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Abril</a:t>
            </a:r>
            <a:r>
              <a:rPr kumimoji="0" lang="es-ES" sz="280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3773681-0F21-C185-8D7A-2B4088C05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3" y="489698"/>
            <a:ext cx="2941768" cy="744605"/>
          </a:xfrm>
          <a:prstGeom prst="rect">
            <a:avLst/>
          </a:prstGeom>
        </p:spPr>
      </p:pic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53393DF-7F2E-8D12-770D-6D69F86CA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20" y="458696"/>
            <a:ext cx="2477048" cy="9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0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7" y="859908"/>
            <a:ext cx="10523423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251358" y="860693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4.e. MARCO DE ACTUACIONES PARA DOÑANA – Recuperación del acuífero y las marismas 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D8B8358-0E33-4641-1D2E-42119CC16DA7}"/>
              </a:ext>
            </a:extLst>
          </p:cNvPr>
          <p:cNvGrpSpPr/>
          <p:nvPr/>
        </p:nvGrpSpPr>
        <p:grpSpPr>
          <a:xfrm>
            <a:off x="7038028" y="1635563"/>
            <a:ext cx="4215031" cy="4781396"/>
            <a:chOff x="7362294" y="579379"/>
            <a:chExt cx="4300469" cy="5260896"/>
          </a:xfrm>
        </p:grpSpPr>
        <p:pic>
          <p:nvPicPr>
            <p:cNvPr id="20" name="Imagen 19" descr="Mapa&#10;&#10;Descripción generada automáticamente">
              <a:extLst>
                <a:ext uri="{FF2B5EF4-FFF2-40B4-BE49-F238E27FC236}">
                  <a16:creationId xmlns:a16="http://schemas.microsoft.com/office/drawing/2014/main" id="{07B98A81-D0C9-F495-6A3C-E4FA9FEC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" t="582" r="1234" b="873"/>
            <a:stretch/>
          </p:blipFill>
          <p:spPr>
            <a:xfrm>
              <a:off x="7980486" y="579379"/>
              <a:ext cx="3682277" cy="5260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6188DB5A-DD88-A9A1-91E1-4659417137FA}"/>
                </a:ext>
              </a:extLst>
            </p:cNvPr>
            <p:cNvSpPr/>
            <p:nvPr/>
          </p:nvSpPr>
          <p:spPr>
            <a:xfrm>
              <a:off x="7362294" y="1305020"/>
              <a:ext cx="1607566" cy="1393831"/>
            </a:xfrm>
            <a:prstGeom prst="ellipse">
              <a:avLst/>
            </a:prstGeom>
            <a:noFill/>
            <a:ln w="19050">
              <a:solidFill>
                <a:srgbClr val="F08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dirty="0">
                <a:solidFill>
                  <a:srgbClr val="F0857B"/>
                </a:solidFill>
                <a:cs typeface="Calibri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4E40CE56-5627-9BE4-A252-B10E17B905F1}"/>
                </a:ext>
              </a:extLst>
            </p:cNvPr>
            <p:cNvSpPr/>
            <p:nvPr/>
          </p:nvSpPr>
          <p:spPr>
            <a:xfrm>
              <a:off x="9791025" y="1945486"/>
              <a:ext cx="1439357" cy="1153028"/>
            </a:xfrm>
            <a:prstGeom prst="ellipse">
              <a:avLst/>
            </a:prstGeom>
            <a:noFill/>
            <a:ln w="19050">
              <a:solidFill>
                <a:srgbClr val="F08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dirty="0">
                <a:solidFill>
                  <a:srgbClr val="F0857B"/>
                </a:solidFill>
                <a:cs typeface="Calibri"/>
              </a:endParaRP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CDEDE97-0446-B8D8-BB20-4D9D3A77FDF6}"/>
                </a:ext>
              </a:extLst>
            </p:cNvPr>
            <p:cNvSpPr/>
            <p:nvPr/>
          </p:nvSpPr>
          <p:spPr>
            <a:xfrm>
              <a:off x="8279466" y="3152245"/>
              <a:ext cx="780801" cy="642937"/>
            </a:xfrm>
            <a:prstGeom prst="ellipse">
              <a:avLst/>
            </a:prstGeom>
            <a:noFill/>
            <a:ln w="19050">
              <a:solidFill>
                <a:srgbClr val="F08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dirty="0">
                <a:solidFill>
                  <a:srgbClr val="F0857B"/>
                </a:solidFill>
                <a:cs typeface="Calibri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481355" y="1972941"/>
            <a:ext cx="61542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sustitución de agua subterránea por superficial permitirá: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962485" y="3245298"/>
            <a:ext cx="461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reconexión del río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Guadiamar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actualmente desviado por la presencia de regadíos, con Las Marismas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957228" y="4675120"/>
            <a:ext cx="4309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clausura de pozos en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Matalascañas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serán sustituidos por aguas superficiales de la ETAP de Moguer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6635602" y="3627451"/>
            <a:ext cx="281289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6679598" y="3155263"/>
            <a:ext cx="431537" cy="4616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6455475" y="4477124"/>
            <a:ext cx="1586575" cy="4616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1728016" y="3140400"/>
            <a:ext cx="4646782" cy="12257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1715929" y="4558264"/>
            <a:ext cx="4646782" cy="12257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4.f. MARCO DE ACTUACIONES PARA DOÑANA – Saneamiento y Depuración</a:t>
            </a:r>
          </a:p>
        </p:txBody>
      </p:sp>
      <p:pic>
        <p:nvPicPr>
          <p:cNvPr id="2" name="Imagen 3" descr="Imagen que contiene tabla, diferente&#10;&#10;Descripción generada automáticamente">
            <a:extLst>
              <a:ext uri="{FF2B5EF4-FFF2-40B4-BE49-F238E27FC236}">
                <a16:creationId xmlns:a16="http://schemas.microsoft.com/office/drawing/2014/main" id="{7DD2206D-BCEA-C470-7AB5-15B934801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69" y="1923428"/>
            <a:ext cx="4994356" cy="387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09000FA1-7F27-6569-3FE5-88CC6F59BC0B}"/>
              </a:ext>
            </a:extLst>
          </p:cNvPr>
          <p:cNvSpPr>
            <a:spLocks noGrp="1"/>
          </p:cNvSpPr>
          <p:nvPr/>
        </p:nvSpPr>
        <p:spPr>
          <a:xfrm>
            <a:off x="335433" y="1409673"/>
            <a:ext cx="4778633" cy="380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+mn-lt"/>
              </a:rPr>
              <a:t>Están ya en ejecución: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17241" y="1790313"/>
            <a:ext cx="597739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Adecuación del tratamiento de la 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EDAR de Sevilla </a:t>
            </a: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un Convenio con EMASESA con un presupuesto de adjudicación de 72 M€. Se estima que finalizará a finales de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proceso de adecuación las 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depuradoras de Isla Mayor (4,9 M€) y de </a:t>
            </a:r>
            <a:r>
              <a:rPr lang="es-ES" sz="17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Gerena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(5,8 M€)</a:t>
            </a: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mediante un convenio con </a:t>
            </a:r>
            <a:r>
              <a:rPr lang="es-ES" sz="17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Aljarafesa</a:t>
            </a: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finalización de las obras se prevé a finales de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Otras actuaciones en 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depuradoras de </a:t>
            </a:r>
            <a:r>
              <a:rPr lang="es-ES" sz="17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Escacena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Campo, Lucena del Puerto, </a:t>
            </a:r>
            <a:r>
              <a:rPr lang="es-ES" sz="17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Moguer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7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Sanlucar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ejecución a finales de 2024 y finalización en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proyecto de 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 de la EDAR de </a:t>
            </a:r>
            <a:r>
              <a:rPr lang="es-ES" sz="17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Matalascañas</a:t>
            </a:r>
            <a:r>
              <a:rPr lang="es-ES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encuentra actualmente en realización del estudio de alternativas. Finalización prevista en 2027 </a:t>
            </a:r>
          </a:p>
        </p:txBody>
      </p:sp>
    </p:spTree>
    <p:extLst>
      <p:ext uri="{BB962C8B-B14F-4D97-AF65-F5344CB8AC3E}">
        <p14:creationId xmlns:p14="http://schemas.microsoft.com/office/powerpoint/2010/main" val="356400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66641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95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4g -  MARCO DE ACTUACIONES PARA DOÑANA – Biodiversidad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3AFFA0D-5029-4AA9-52BE-EBACA6E2FB37}"/>
              </a:ext>
            </a:extLst>
          </p:cNvPr>
          <p:cNvSpPr>
            <a:spLocks noGrp="1"/>
          </p:cNvSpPr>
          <p:nvPr/>
        </p:nvSpPr>
        <p:spPr>
          <a:xfrm>
            <a:off x="8753508" y="1942719"/>
            <a:ext cx="4457825" cy="686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00528A"/>
                </a:solidFill>
                <a:latin typeface="Arial"/>
                <a:ea typeface="+mn-lt"/>
                <a:cs typeface="Arial"/>
              </a:rPr>
              <a:t>Águila imperial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518F6B5-1AD0-BA01-893A-4ACF9EF463E0}"/>
              </a:ext>
            </a:extLst>
          </p:cNvPr>
          <p:cNvSpPr>
            <a:spLocks noGrp="1"/>
          </p:cNvSpPr>
          <p:nvPr/>
        </p:nvSpPr>
        <p:spPr>
          <a:xfrm>
            <a:off x="4304218" y="1996084"/>
            <a:ext cx="2034132" cy="380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00528A"/>
                </a:solidFill>
                <a:latin typeface="Arial"/>
                <a:ea typeface="+mn-lt"/>
                <a:cs typeface="Arial"/>
              </a:rPr>
              <a:t>Cerceta pardilla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06C02BC-F511-A5A4-3A51-A20B6B52F02A}"/>
              </a:ext>
            </a:extLst>
          </p:cNvPr>
          <p:cNvSpPr>
            <a:spLocks noGrp="1"/>
          </p:cNvSpPr>
          <p:nvPr/>
        </p:nvSpPr>
        <p:spPr>
          <a:xfrm>
            <a:off x="427739" y="2073613"/>
            <a:ext cx="1876212" cy="380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rgbClr val="00528A"/>
                </a:solidFill>
                <a:latin typeface="Arial"/>
                <a:ea typeface="+mn-lt"/>
                <a:cs typeface="Arial"/>
              </a:rPr>
              <a:t>Lince ibérico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7A8A4B8-E391-B36B-5CCA-8264953C2D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655"/>
          <a:stretch/>
        </p:blipFill>
        <p:spPr>
          <a:xfrm>
            <a:off x="8084493" y="5090053"/>
            <a:ext cx="3168566" cy="1093776"/>
          </a:xfrm>
          <a:prstGeom prst="rect">
            <a:avLst/>
          </a:prstGeom>
        </p:spPr>
      </p:pic>
      <p:pic>
        <p:nvPicPr>
          <p:cNvPr id="32" name="Imagen 31" descr="Un pájaro verde sobre un fondo negro&#10;&#10;Descripción generada automáticamente con confianza baja">
            <a:extLst>
              <a:ext uri="{FF2B5EF4-FFF2-40B4-BE49-F238E27FC236}">
                <a16:creationId xmlns:a16="http://schemas.microsoft.com/office/drawing/2014/main" id="{727F452D-49F9-BDE7-3CED-E26D8130AF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23884" r="13299" b="19796"/>
          <a:stretch/>
        </p:blipFill>
        <p:spPr>
          <a:xfrm>
            <a:off x="4180968" y="2542212"/>
            <a:ext cx="2280632" cy="1624594"/>
          </a:xfrm>
          <a:prstGeom prst="rect">
            <a:avLst/>
          </a:prstGeom>
        </p:spPr>
      </p:pic>
      <p:pic>
        <p:nvPicPr>
          <p:cNvPr id="34" name="Imagen 33" descr="Dibujo de un gato&#10;&#10;Descripción generada automáticamente">
            <a:extLst>
              <a:ext uri="{FF2B5EF4-FFF2-40B4-BE49-F238E27FC236}">
                <a16:creationId xmlns:a16="http://schemas.microsoft.com/office/drawing/2014/main" id="{E1F9056E-CE97-8408-F5C1-BCF1D29F40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24605" r="14381" b="10778"/>
          <a:stretch/>
        </p:blipFill>
        <p:spPr>
          <a:xfrm>
            <a:off x="766228" y="2597880"/>
            <a:ext cx="1537723" cy="1498670"/>
          </a:xfrm>
          <a:prstGeom prst="rect">
            <a:avLst/>
          </a:prstGeom>
        </p:spPr>
      </p:pic>
      <p:pic>
        <p:nvPicPr>
          <p:cNvPr id="36" name="Imagen 35" descr="Imagen que contiene pájaro, oscuro, frente, verde&#10;&#10;Descripción generada automáticamente">
            <a:extLst>
              <a:ext uri="{FF2B5EF4-FFF2-40B4-BE49-F238E27FC236}">
                <a16:creationId xmlns:a16="http://schemas.microsoft.com/office/drawing/2014/main" id="{0CA02341-412A-CB29-18A3-1367A2FF6D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23909" r="17515" b="24716"/>
          <a:stretch/>
        </p:blipFill>
        <p:spPr>
          <a:xfrm>
            <a:off x="8678265" y="2581968"/>
            <a:ext cx="2113062" cy="1505600"/>
          </a:xfrm>
          <a:prstGeom prst="rect">
            <a:avLst/>
          </a:prstGeom>
        </p:spPr>
      </p:pic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B159D768-11DC-22DE-0BD5-DAA204C152F3}"/>
              </a:ext>
            </a:extLst>
          </p:cNvPr>
          <p:cNvSpPr>
            <a:spLocks noGrp="1"/>
          </p:cNvSpPr>
          <p:nvPr/>
        </p:nvSpPr>
        <p:spPr>
          <a:xfrm>
            <a:off x="8258510" y="4051391"/>
            <a:ext cx="3712958" cy="964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De 70 parejas reproductoras en 2011 a </a:t>
            </a:r>
            <a:r>
              <a:rPr lang="es-ES" sz="1600" b="1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136 parejas en 2022</a:t>
            </a:r>
            <a:endParaRPr lang="es-ES" sz="1200" b="1" dirty="0">
              <a:solidFill>
                <a:srgbClr val="052A0A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615301C0-2FC5-D3B8-DABF-2AAAB7A9624E}"/>
              </a:ext>
            </a:extLst>
          </p:cNvPr>
          <p:cNvSpPr>
            <a:spLocks noGrp="1"/>
          </p:cNvSpPr>
          <p:nvPr/>
        </p:nvSpPr>
        <p:spPr>
          <a:xfrm>
            <a:off x="3943556" y="4080526"/>
            <a:ext cx="3819525" cy="964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Es el pato más amenazado de Europa y en 2022 la población en Andalucía</a:t>
            </a:r>
            <a:r>
              <a:rPr lang="es-ES" sz="1600" b="1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 ha aumentado a 44 parejas</a:t>
            </a:r>
            <a:endParaRPr lang="es-ES" sz="1200" b="1" dirty="0">
              <a:solidFill>
                <a:srgbClr val="052A0A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38C7BF2C-54DB-1145-CB1D-71BEB0D2AF57}"/>
              </a:ext>
            </a:extLst>
          </p:cNvPr>
          <p:cNvSpPr>
            <a:spLocks noGrp="1"/>
          </p:cNvSpPr>
          <p:nvPr/>
        </p:nvSpPr>
        <p:spPr>
          <a:xfrm>
            <a:off x="325348" y="4062043"/>
            <a:ext cx="3041311" cy="1033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Los últimos datos superan por primera vez el </a:t>
            </a:r>
            <a:r>
              <a:rPr lang="es-ES" sz="1600" b="1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centenar de ejemplares </a:t>
            </a:r>
            <a:r>
              <a:rPr lang="es-ES" sz="1600" dirty="0">
                <a:solidFill>
                  <a:srgbClr val="052A0A"/>
                </a:solidFill>
                <a:latin typeface="Arial"/>
                <a:ea typeface="+mn-lt"/>
                <a:cs typeface="Arial"/>
              </a:rPr>
              <a:t>en Doñana</a:t>
            </a:r>
            <a:endParaRPr lang="es-ES" sz="1200" b="1" dirty="0">
              <a:solidFill>
                <a:srgbClr val="052A0A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D535B8BF-EF57-BDA7-7A22-3732DF10C56C}"/>
              </a:ext>
            </a:extLst>
          </p:cNvPr>
          <p:cNvSpPr>
            <a:spLocks noGrp="1"/>
          </p:cNvSpPr>
          <p:nvPr/>
        </p:nvSpPr>
        <p:spPr>
          <a:xfrm>
            <a:off x="325348" y="5176981"/>
            <a:ext cx="7236417" cy="1199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El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Marco de Actuaciones para Doñana presupuesta 12,9 millones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para la mejora de la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conectividad ecológica y la reducción de desfragmentación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de hábitats. Estas actuaciones se sumarán a los programas LIFE que ya están dando excelentes resultados.</a:t>
            </a:r>
            <a:endParaRPr lang="es-ES" sz="1200" b="1" dirty="0">
              <a:solidFill>
                <a:schemeClr val="accent1">
                  <a:lumMod val="50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8942" y="1431985"/>
            <a:ext cx="1049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Las medidas ya han permitido avances: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5348" y="5090053"/>
            <a:ext cx="7317656" cy="12862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1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Antecedentes: Doñana, espacio protegido</a:t>
            </a:r>
          </a:p>
        </p:txBody>
      </p:sp>
      <p:sp>
        <p:nvSpPr>
          <p:cNvPr id="2" name="AutoShape 2" descr="Qué pasa en Doñana: todas las claves del conflicto entre el Gobierno y la  Junta | Onda Cero Radio">
            <a:extLst>
              <a:ext uri="{FF2B5EF4-FFF2-40B4-BE49-F238E27FC236}">
                <a16:creationId xmlns:a16="http://schemas.microsoft.com/office/drawing/2014/main" id="{07FE5A1E-A717-7A2B-38A8-A4D049C576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Imagen 12" descr="Un 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23DDB961-62AE-3D28-DE3D-018A4529F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4"/>
          <a:stretch/>
        </p:blipFill>
        <p:spPr>
          <a:xfrm>
            <a:off x="0" y="3436925"/>
            <a:ext cx="12192000" cy="3421075"/>
          </a:xfrm>
          <a:prstGeom prst="rect">
            <a:avLst/>
          </a:prstGeom>
        </p:spPr>
      </p:pic>
      <p:pic>
        <p:nvPicPr>
          <p:cNvPr id="2052" name="Picture 4" descr="La Lista del Patrimonio Mundial crece en 2021 - Houdinis">
            <a:extLst>
              <a:ext uri="{FF2B5EF4-FFF2-40B4-BE49-F238E27FC236}">
                <a16:creationId xmlns:a16="http://schemas.microsoft.com/office/drawing/2014/main" id="{1E03F4EB-70BF-6494-14FB-146DE7D3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47" y="2626634"/>
            <a:ext cx="2527943" cy="13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Natura 2000 - Apadrinaunolivo.org Blog">
            <a:extLst>
              <a:ext uri="{FF2B5EF4-FFF2-40B4-BE49-F238E27FC236}">
                <a16:creationId xmlns:a16="http://schemas.microsoft.com/office/drawing/2014/main" id="{9B74C25F-6666-ABDC-725E-61050E7F6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4965"/>
          <a:stretch/>
        </p:blipFill>
        <p:spPr bwMode="auto">
          <a:xfrm>
            <a:off x="6044044" y="2599620"/>
            <a:ext cx="2008837" cy="14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53D6C6B-5ECF-4F4E-7E43-DDAB3B7CB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17" y="2556063"/>
            <a:ext cx="1326518" cy="1441071"/>
          </a:xfrm>
          <a:prstGeom prst="rect">
            <a:avLst/>
          </a:prstGeom>
        </p:spPr>
      </p:pic>
      <p:pic>
        <p:nvPicPr>
          <p:cNvPr id="2056" name="Picture 8" descr="Convenio de Ramsar - Wikipedia, la enciclopedia libre">
            <a:extLst>
              <a:ext uri="{FF2B5EF4-FFF2-40B4-BE49-F238E27FC236}">
                <a16:creationId xmlns:a16="http://schemas.microsoft.com/office/drawing/2014/main" id="{9287ED86-2ACF-BF4F-2C08-965952D9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29" y="2564845"/>
            <a:ext cx="1316087" cy="14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19B2841-6AB9-D141-5C59-9A1F34FC2360}"/>
              </a:ext>
            </a:extLst>
          </p:cNvPr>
          <p:cNvSpPr txBox="1"/>
          <p:nvPr/>
        </p:nvSpPr>
        <p:spPr>
          <a:xfrm>
            <a:off x="796688" y="1647902"/>
            <a:ext cx="1439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46B2BC"/>
                </a:solidFill>
                <a:latin typeface="Avenir Black" panose="020B0803020203020204" pitchFamily="34" charset="0"/>
              </a:rPr>
              <a:t>1969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4C38850-035D-5534-FDEF-88B3CB66144F}"/>
              </a:ext>
            </a:extLst>
          </p:cNvPr>
          <p:cNvSpPr txBox="1"/>
          <p:nvPr/>
        </p:nvSpPr>
        <p:spPr>
          <a:xfrm>
            <a:off x="3535798" y="1647902"/>
            <a:ext cx="1439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41A9BD"/>
                </a:solidFill>
                <a:latin typeface="Avenir Black" panose="020B0803020203020204" pitchFamily="34" charset="0"/>
              </a:rPr>
              <a:t>1982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E4FA934-2667-6514-F6AF-048CFACBB1F7}"/>
              </a:ext>
            </a:extLst>
          </p:cNvPr>
          <p:cNvSpPr txBox="1"/>
          <p:nvPr/>
        </p:nvSpPr>
        <p:spPr>
          <a:xfrm>
            <a:off x="6348844" y="1632513"/>
            <a:ext cx="1439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3999BF"/>
                </a:solidFill>
                <a:latin typeface="Avenir Black" panose="020B0803020203020204" pitchFamily="34" charset="0"/>
              </a:rPr>
              <a:t>1992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CF1B29C-60F6-49CE-ECE1-4FAD04933DB3}"/>
              </a:ext>
            </a:extLst>
          </p:cNvPr>
          <p:cNvSpPr txBox="1"/>
          <p:nvPr/>
        </p:nvSpPr>
        <p:spPr>
          <a:xfrm>
            <a:off x="9352444" y="1621205"/>
            <a:ext cx="1439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318AC1"/>
                </a:solidFill>
                <a:latin typeface="Avenir Black" panose="020B0803020203020204" pitchFamily="34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175585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Contexto meteorológico actual: sequía en España, según AEMET</a:t>
            </a:r>
          </a:p>
        </p:txBody>
      </p:sp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F9C15E72-85B9-8656-728D-AC20405B9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/>
          <a:stretch/>
        </p:blipFill>
        <p:spPr bwMode="auto">
          <a:xfrm>
            <a:off x="7972164" y="1912002"/>
            <a:ext cx="3575790" cy="22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3045FA8-A1E0-D26E-870E-0FD8E158BE82}"/>
              </a:ext>
            </a:extLst>
          </p:cNvPr>
          <p:cNvSpPr txBox="1"/>
          <p:nvPr/>
        </p:nvSpPr>
        <p:spPr>
          <a:xfrm>
            <a:off x="4101564" y="4251189"/>
            <a:ext cx="370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Desde el 1 de enero de 2023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746F80E-C7BC-801F-D4D4-2887DEE54104}"/>
              </a:ext>
            </a:extLst>
          </p:cNvPr>
          <p:cNvSpPr txBox="1"/>
          <p:nvPr/>
        </p:nvSpPr>
        <p:spPr>
          <a:xfrm>
            <a:off x="5440813" y="1419401"/>
            <a:ext cx="473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7E0000"/>
                </a:solidFill>
              </a:rPr>
              <a:t>Porcentaje de precipitación acumulada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CF9515-7DE2-A1F6-6079-AF5CA7BF816E}"/>
              </a:ext>
            </a:extLst>
          </p:cNvPr>
          <p:cNvSpPr txBox="1"/>
          <p:nvPr/>
        </p:nvSpPr>
        <p:spPr>
          <a:xfrm>
            <a:off x="7936764" y="4251189"/>
            <a:ext cx="370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 1 al 17 de abril de 2023</a:t>
            </a:r>
          </a:p>
        </p:txBody>
      </p:sp>
      <p:pic>
        <p:nvPicPr>
          <p:cNvPr id="1030" name="Picture 6" descr="Imagen">
            <a:extLst>
              <a:ext uri="{FF2B5EF4-FFF2-40B4-BE49-F238E27FC236}">
                <a16:creationId xmlns:a16="http://schemas.microsoft.com/office/drawing/2014/main" id="{3FD7361D-043B-B3BD-8768-21AFD7EAF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/>
          <a:stretch/>
        </p:blipFill>
        <p:spPr bwMode="auto">
          <a:xfrm>
            <a:off x="4232594" y="1900694"/>
            <a:ext cx="3599879" cy="23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6ACAE36-E735-9E58-5EEA-BE45971DAE91}"/>
              </a:ext>
            </a:extLst>
          </p:cNvPr>
          <p:cNvSpPr txBox="1"/>
          <p:nvPr/>
        </p:nvSpPr>
        <p:spPr>
          <a:xfrm>
            <a:off x="5215744" y="4641152"/>
            <a:ext cx="232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7E0000"/>
                </a:solidFill>
              </a:rPr>
              <a:t>50%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09B441-54FB-00EC-99AE-F57817E3BE08}"/>
              </a:ext>
            </a:extLst>
          </p:cNvPr>
          <p:cNvSpPr txBox="1"/>
          <p:nvPr/>
        </p:nvSpPr>
        <p:spPr>
          <a:xfrm>
            <a:off x="4221163" y="5256704"/>
            <a:ext cx="370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 promedio normal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5248A7D-FDE1-885D-E01E-16974928F0DB}"/>
              </a:ext>
            </a:extLst>
          </p:cNvPr>
          <p:cNvSpPr txBox="1"/>
          <p:nvPr/>
        </p:nvSpPr>
        <p:spPr>
          <a:xfrm>
            <a:off x="9015494" y="4641152"/>
            <a:ext cx="232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7E0000"/>
                </a:solidFill>
              </a:rPr>
              <a:t>15%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AC8224B-2248-27EE-55F8-6A3DBC68975A}"/>
              </a:ext>
            </a:extLst>
          </p:cNvPr>
          <p:cNvSpPr txBox="1"/>
          <p:nvPr/>
        </p:nvSpPr>
        <p:spPr>
          <a:xfrm>
            <a:off x="8020913" y="5256704"/>
            <a:ext cx="370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 promedio normal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BDC364D-E24B-C954-1DF8-39D27EDB8122}"/>
              </a:ext>
            </a:extLst>
          </p:cNvPr>
          <p:cNvSpPr txBox="1"/>
          <p:nvPr/>
        </p:nvSpPr>
        <p:spPr>
          <a:xfrm>
            <a:off x="9119454" y="5690204"/>
            <a:ext cx="232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7E0000"/>
                </a:solidFill>
              </a:rPr>
              <a:t>5,2 l/m</a:t>
            </a:r>
            <a:r>
              <a:rPr lang="es-ES" sz="2400" b="1" i="0" dirty="0">
                <a:solidFill>
                  <a:srgbClr val="7E0000"/>
                </a:solidFill>
                <a:effectLst/>
                <a:latin typeface="TwitterChirp"/>
              </a:rPr>
              <a:t>²</a:t>
            </a:r>
            <a:endParaRPr lang="es-ES" sz="2400" b="1" dirty="0">
              <a:solidFill>
                <a:srgbClr val="7E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8A2BE5-3649-190A-23CA-9E4FD5C4D556}"/>
              </a:ext>
            </a:extLst>
          </p:cNvPr>
          <p:cNvSpPr txBox="1"/>
          <p:nvPr/>
        </p:nvSpPr>
        <p:spPr>
          <a:xfrm>
            <a:off x="8324134" y="6028746"/>
            <a:ext cx="370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precipitaciones registradas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295FFD4-F35E-02C3-BA1F-7A02355F5C75}"/>
              </a:ext>
            </a:extLst>
          </p:cNvPr>
          <p:cNvSpPr txBox="1"/>
          <p:nvPr/>
        </p:nvSpPr>
        <p:spPr>
          <a:xfrm>
            <a:off x="5183576" y="5751759"/>
            <a:ext cx="2718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7E0000"/>
                </a:solidFill>
              </a:rPr>
              <a:t>Mitad Sur y Levante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FE9D6C6-AE78-0405-58DF-FBAEA18E35B1}"/>
              </a:ext>
            </a:extLst>
          </p:cNvPr>
          <p:cNvSpPr txBox="1"/>
          <p:nvPr/>
        </p:nvSpPr>
        <p:spPr>
          <a:xfrm>
            <a:off x="4185713" y="6026144"/>
            <a:ext cx="370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zonas más afectadas</a:t>
            </a:r>
          </a:p>
        </p:txBody>
      </p:sp>
      <p:pic>
        <p:nvPicPr>
          <p:cNvPr id="1032" name="Picture 8" descr="Texture Soil Dry Crack Background Pattern of Drought Lack of Water. Stock  Image - Image of dirty, crackle: 166633931">
            <a:extLst>
              <a:ext uri="{FF2B5EF4-FFF2-40B4-BE49-F238E27FC236}">
                <a16:creationId xmlns:a16="http://schemas.microsoft.com/office/drawing/2014/main" id="{A6F6B7AE-8BD9-E099-FB78-F03CF2DC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2" y="3484020"/>
            <a:ext cx="2891667" cy="192657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31DD1AA-BBE0-2752-C53A-C1D6DF2D1482}"/>
              </a:ext>
            </a:extLst>
          </p:cNvPr>
          <p:cNvSpPr txBox="1"/>
          <p:nvPr/>
        </p:nvSpPr>
        <p:spPr>
          <a:xfrm>
            <a:off x="856752" y="3653038"/>
            <a:ext cx="24611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lack" panose="020B0803020203020204" pitchFamily="34" charset="0"/>
                <a:cs typeface="Arial" panose="020B0604020202020204" pitchFamily="34" charset="0"/>
              </a:rPr>
              <a:t>SEQUÍA PROLONGADA</a:t>
            </a:r>
          </a:p>
          <a:p>
            <a:pPr algn="ctr"/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Avenir" panose="020B0503020203020204" pitchFamily="34" charset="0"/>
                <a:cs typeface="Arial" panose="020B0604020202020204" pitchFamily="34" charset="0"/>
              </a:rPr>
              <a:t>DESDE</a:t>
            </a:r>
          </a:p>
          <a:p>
            <a:pPr algn="ctr"/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Avenir" panose="020B0503020203020204" pitchFamily="34" charset="0"/>
                <a:cs typeface="Arial" panose="020B0604020202020204" pitchFamily="34" charset="0"/>
              </a:rPr>
              <a:t>DICIEMBRE </a:t>
            </a:r>
          </a:p>
          <a:p>
            <a:pPr algn="ctr"/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Avenir" panose="020B0503020203020204" pitchFamily="34" charset="0"/>
                <a:cs typeface="Arial" panose="020B0604020202020204" pitchFamily="34" charset="0"/>
              </a:rPr>
              <a:t>DE 2022</a:t>
            </a:r>
          </a:p>
        </p:txBody>
      </p:sp>
      <p:pic>
        <p:nvPicPr>
          <p:cNvPr id="1034" name="Picture 10" descr="aemet logo | Aemetblog">
            <a:extLst>
              <a:ext uri="{FF2B5EF4-FFF2-40B4-BE49-F238E27FC236}">
                <a16:creationId xmlns:a16="http://schemas.microsoft.com/office/drawing/2014/main" id="{00557581-2AF7-445C-254C-04ACDA62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40" y="2590234"/>
            <a:ext cx="1329049" cy="5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1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11599556" cy="62390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0" y="836301"/>
            <a:ext cx="1175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3.a INFORME CSIC – Doñana está afectada por las sequías (agravadas por el cambio climático) y por la sobreexplotación de las aguas subterráneas debido a la agricultura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D48D2FA-D5A3-B524-B2B7-8269D06D2180}"/>
              </a:ext>
            </a:extLst>
          </p:cNvPr>
          <p:cNvGrpSpPr/>
          <p:nvPr/>
        </p:nvGrpSpPr>
        <p:grpSpPr>
          <a:xfrm>
            <a:off x="585029" y="3015909"/>
            <a:ext cx="6101823" cy="3049331"/>
            <a:chOff x="3305174" y="3044832"/>
            <a:chExt cx="6101823" cy="3049331"/>
          </a:xfrm>
        </p:grpSpPr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03F94A20-8D63-D4F6-AAC6-CA55E226B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174" y="3044832"/>
              <a:ext cx="5962651" cy="30493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CF896E1-2996-ABB6-6A3E-3A822EB0253D}"/>
                </a:ext>
              </a:extLst>
            </p:cNvPr>
            <p:cNvSpPr txBox="1"/>
            <p:nvPr/>
          </p:nvSpPr>
          <p:spPr>
            <a:xfrm>
              <a:off x="3938223" y="3203681"/>
              <a:ext cx="546877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4800" b="1" dirty="0">
                  <a:solidFill>
                    <a:schemeClr val="accent1">
                      <a:lumMod val="75000"/>
                    </a:schemeClr>
                  </a:solidFill>
                </a:rPr>
                <a:t>59% </a:t>
              </a: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</a:rPr>
                <a:t>de las grandes lagunas han desaparecido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59CDB95-3FB7-2A61-DA7D-E76050BCB159}"/>
                </a:ext>
              </a:extLst>
            </p:cNvPr>
            <p:cNvSpPr txBox="1"/>
            <p:nvPr/>
          </p:nvSpPr>
          <p:spPr>
            <a:xfrm>
              <a:off x="3938223" y="3897349"/>
              <a:ext cx="514242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4800" b="1" dirty="0">
                  <a:solidFill>
                    <a:schemeClr val="accent1">
                      <a:lumMod val="75000"/>
                    </a:schemeClr>
                  </a:solidFill>
                </a:rPr>
                <a:t>Tres </a:t>
              </a: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</a:rPr>
                <a:t>lagunas permanentes han desaparecido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259D53C-AC3B-8BBB-4CF4-20147CD4CAAC}"/>
                </a:ext>
              </a:extLst>
            </p:cNvPr>
            <p:cNvSpPr txBox="1"/>
            <p:nvPr/>
          </p:nvSpPr>
          <p:spPr>
            <a:xfrm>
              <a:off x="3945250" y="4652475"/>
              <a:ext cx="5142421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3200" b="1" dirty="0">
                  <a:solidFill>
                    <a:srgbClr val="FF0000"/>
                  </a:solidFill>
                </a:rPr>
                <a:t>2</a:t>
              </a:r>
              <a:r>
                <a:rPr lang="es-ES" sz="32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s-ES" sz="2800" b="1" dirty="0">
                  <a:solidFill>
                    <a:schemeClr val="accent1">
                      <a:lumMod val="75000"/>
                    </a:schemeClr>
                  </a:solidFill>
                </a:rPr>
                <a:t>metros </a:t>
              </a:r>
              <a:r>
                <a:rPr lang="es-ES" sz="2800" b="1" dirty="0">
                  <a:solidFill>
                    <a:srgbClr val="FF0000"/>
                  </a:solidFill>
                </a:rPr>
                <a:t>de media de descenso </a:t>
              </a:r>
              <a:r>
                <a:rPr lang="es-ES" sz="2800" b="1" dirty="0">
                  <a:solidFill>
                    <a:schemeClr val="accent1">
                      <a:lumMod val="75000"/>
                    </a:schemeClr>
                  </a:solidFill>
                </a:rPr>
                <a:t>del acuífero </a:t>
              </a:r>
            </a:p>
            <a:p>
              <a:r>
                <a:rPr lang="es-ES" dirty="0">
                  <a:solidFill>
                    <a:schemeClr val="accent1">
                      <a:lumMod val="75000"/>
                    </a:schemeClr>
                  </a:solidFill>
                </a:rPr>
                <a:t>en el nivel freático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FCF7E2-A37F-7A6B-5288-07514DF45DE6}"/>
              </a:ext>
            </a:extLst>
          </p:cNvPr>
          <p:cNvSpPr txBox="1"/>
          <p:nvPr/>
        </p:nvSpPr>
        <p:spPr>
          <a:xfrm>
            <a:off x="7742383" y="2914122"/>
            <a:ext cx="409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7E0000"/>
                </a:solidFill>
                <a:latin typeface="Avenir Black" panose="020B0803020203020204" pitchFamily="34" charset="0"/>
              </a:rPr>
              <a:t>Sequía</a:t>
            </a:r>
            <a:endParaRPr lang="es-ES" dirty="0">
              <a:solidFill>
                <a:srgbClr val="7E0000"/>
              </a:solidFill>
              <a:latin typeface="Avenir Black" panose="020B08030202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3BB2B9-0C65-711A-567E-E896C11443FA}"/>
              </a:ext>
            </a:extLst>
          </p:cNvPr>
          <p:cNvSpPr txBox="1"/>
          <p:nvPr/>
        </p:nvSpPr>
        <p:spPr>
          <a:xfrm>
            <a:off x="7742382" y="3464829"/>
            <a:ext cx="3945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 litros/m</a:t>
            </a:r>
            <a:r>
              <a:rPr lang="es-ES" b="1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² </a:t>
            </a:r>
            <a:r>
              <a:rPr lang="es-ES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 llovido</a:t>
            </a:r>
            <a:r>
              <a:rPr lang="es-ES" b="1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desde octubre de 2022 hasta abril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media es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528 litros/m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² 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965F7C9-65D3-1C30-6C14-D2BBA5F0647C}"/>
              </a:ext>
            </a:extLst>
          </p:cNvPr>
          <p:cNvSpPr txBox="1"/>
          <p:nvPr/>
        </p:nvSpPr>
        <p:spPr>
          <a:xfrm>
            <a:off x="7732543" y="4540575"/>
            <a:ext cx="427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7E0000"/>
                </a:solidFill>
                <a:latin typeface="Avenir Black" panose="020B0803020203020204" pitchFamily="34" charset="0"/>
              </a:rPr>
              <a:t>Sobreexplotación</a:t>
            </a:r>
            <a:endParaRPr lang="es-ES" dirty="0">
              <a:solidFill>
                <a:srgbClr val="7E0000"/>
              </a:solidFill>
              <a:latin typeface="Avenir Black" panose="020B0803020203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20EA6C5-98B4-2F5F-10FF-65E93E789F19}"/>
              </a:ext>
            </a:extLst>
          </p:cNvPr>
          <p:cNvSpPr txBox="1"/>
          <p:nvPr/>
        </p:nvSpPr>
        <p:spPr>
          <a:xfrm>
            <a:off x="7784460" y="5108176"/>
            <a:ext cx="4035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1.400 ha fuera de suelo agrícola regable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últimos 10 años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Previsión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regularización de 1.500 ha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regadíos</a:t>
            </a:r>
          </a:p>
        </p:txBody>
      </p:sp>
      <p:sp>
        <p:nvSpPr>
          <p:cNvPr id="41" name="Flecha: hacia abajo 40">
            <a:extLst>
              <a:ext uri="{FF2B5EF4-FFF2-40B4-BE49-F238E27FC236}">
                <a16:creationId xmlns:a16="http://schemas.microsoft.com/office/drawing/2014/main" id="{1C59D895-000C-8921-749E-E12F6330E312}"/>
              </a:ext>
            </a:extLst>
          </p:cNvPr>
          <p:cNvSpPr/>
          <p:nvPr/>
        </p:nvSpPr>
        <p:spPr>
          <a:xfrm>
            <a:off x="1067430" y="5026232"/>
            <a:ext cx="157675" cy="243495"/>
          </a:xfrm>
          <a:prstGeom prst="down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1E650A4-2F5D-CB65-054C-4313AB8BFF2A}"/>
              </a:ext>
            </a:extLst>
          </p:cNvPr>
          <p:cNvSpPr/>
          <p:nvPr/>
        </p:nvSpPr>
        <p:spPr>
          <a:xfrm>
            <a:off x="7694443" y="4540574"/>
            <a:ext cx="4146924" cy="2044929"/>
          </a:xfrm>
          <a:prstGeom prst="rect">
            <a:avLst/>
          </a:prstGeom>
          <a:noFill/>
          <a:ln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7288DC4-D9D0-F02A-46CC-1629F3975266}"/>
              </a:ext>
            </a:extLst>
          </p:cNvPr>
          <p:cNvSpPr/>
          <p:nvPr/>
        </p:nvSpPr>
        <p:spPr>
          <a:xfrm>
            <a:off x="7694442" y="2941392"/>
            <a:ext cx="4128343" cy="1477454"/>
          </a:xfrm>
          <a:prstGeom prst="rect">
            <a:avLst/>
          </a:prstGeom>
          <a:noFill/>
          <a:ln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Símbolo &quot;No permitido&quot; 1">
            <a:extLst>
              <a:ext uri="{FF2B5EF4-FFF2-40B4-BE49-F238E27FC236}">
                <a16:creationId xmlns:a16="http://schemas.microsoft.com/office/drawing/2014/main" id="{D34094D5-A27E-0B6D-EFA4-B457B68C2C5B}"/>
              </a:ext>
            </a:extLst>
          </p:cNvPr>
          <p:cNvSpPr/>
          <p:nvPr/>
        </p:nvSpPr>
        <p:spPr>
          <a:xfrm>
            <a:off x="1041865" y="3639447"/>
            <a:ext cx="176213" cy="174687"/>
          </a:xfrm>
          <a:prstGeom prst="noSmoking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1D6E1CB1-C68F-24B6-DACC-20867B33C5F2}"/>
              </a:ext>
            </a:extLst>
          </p:cNvPr>
          <p:cNvSpPr/>
          <p:nvPr/>
        </p:nvSpPr>
        <p:spPr>
          <a:xfrm>
            <a:off x="1048892" y="4299528"/>
            <a:ext cx="176213" cy="174687"/>
          </a:xfrm>
          <a:prstGeom prst="noSmoking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C5C70E8-8B0B-0271-351F-E82C44D5C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1" y="1701287"/>
            <a:ext cx="2245451" cy="108227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BDEF531-AE9C-DD73-E1F4-23EED1F87C2A}"/>
              </a:ext>
            </a:extLst>
          </p:cNvPr>
          <p:cNvSpPr txBox="1"/>
          <p:nvPr/>
        </p:nvSpPr>
        <p:spPr>
          <a:xfrm>
            <a:off x="2854352" y="1782059"/>
            <a:ext cx="546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Eloy Revilla presentó el informe en el Consejo de Participación del Espacio Natural de Doñana  </a:t>
            </a:r>
          </a:p>
        </p:txBody>
      </p:sp>
      <p:pic>
        <p:nvPicPr>
          <p:cNvPr id="24" name="Gráfico 23" descr="Flechas de cheurón con relleno sólido">
            <a:extLst>
              <a:ext uri="{FF2B5EF4-FFF2-40B4-BE49-F238E27FC236}">
                <a16:creationId xmlns:a16="http://schemas.microsoft.com/office/drawing/2014/main" id="{97188835-895D-E670-FF5E-2DE8F4DA03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0464" y="3172403"/>
            <a:ext cx="769639" cy="513194"/>
          </a:xfrm>
          <a:prstGeom prst="rect">
            <a:avLst/>
          </a:prstGeom>
        </p:spPr>
      </p:pic>
      <p:pic>
        <p:nvPicPr>
          <p:cNvPr id="25" name="Gráfico 24" descr="Flechas de cheurón con relleno sólido">
            <a:extLst>
              <a:ext uri="{FF2B5EF4-FFF2-40B4-BE49-F238E27FC236}">
                <a16:creationId xmlns:a16="http://schemas.microsoft.com/office/drawing/2014/main" id="{B3454FB5-F557-9582-18E6-F21E74A87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3390" y="3961021"/>
            <a:ext cx="769639" cy="513194"/>
          </a:xfrm>
          <a:prstGeom prst="rect">
            <a:avLst/>
          </a:prstGeom>
        </p:spPr>
      </p:pic>
      <p:pic>
        <p:nvPicPr>
          <p:cNvPr id="26" name="Gráfico 25" descr="Flechas de cheurón con relleno sólido">
            <a:extLst>
              <a:ext uri="{FF2B5EF4-FFF2-40B4-BE49-F238E27FC236}">
                <a16:creationId xmlns:a16="http://schemas.microsoft.com/office/drawing/2014/main" id="{FD04DC99-CD66-9929-6366-B8D809A635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8432" y="4720126"/>
            <a:ext cx="769639" cy="513194"/>
          </a:xfrm>
          <a:prstGeom prst="rect">
            <a:avLst/>
          </a:prstGeom>
        </p:spPr>
      </p:pic>
      <p:pic>
        <p:nvPicPr>
          <p:cNvPr id="27" name="Gráfico 26" descr="Flechas de cheurón con relleno sólido">
            <a:extLst>
              <a:ext uri="{FF2B5EF4-FFF2-40B4-BE49-F238E27FC236}">
                <a16:creationId xmlns:a16="http://schemas.microsoft.com/office/drawing/2014/main" id="{29C4753A-BA65-2C5A-37C7-3F7E314620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3390" y="5434477"/>
            <a:ext cx="769639" cy="513194"/>
          </a:xfrm>
          <a:prstGeom prst="rect">
            <a:avLst/>
          </a:prstGeom>
        </p:spPr>
      </p:pic>
      <p:pic>
        <p:nvPicPr>
          <p:cNvPr id="2050" name="Picture 2" descr="Flamenco, Pájaro, Animal, Ave Zancuda">
            <a:extLst>
              <a:ext uri="{FF2B5EF4-FFF2-40B4-BE49-F238E27FC236}">
                <a16:creationId xmlns:a16="http://schemas.microsoft.com/office/drawing/2014/main" id="{53BC8240-ABC6-8ACB-745C-55FB90AD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7796" y="2554927"/>
            <a:ext cx="673786" cy="9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amenco, Pájaro, Animal, Ave Zancuda">
            <a:extLst>
              <a:ext uri="{FF2B5EF4-FFF2-40B4-BE49-F238E27FC236}">
                <a16:creationId xmlns:a16="http://schemas.microsoft.com/office/drawing/2014/main" id="{8FAE4F2B-7AB1-9A36-AEC2-00C067E9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8960" y="2966519"/>
            <a:ext cx="359818" cy="4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amenco, Pájaro, Animal, Ave Zancuda">
            <a:extLst>
              <a:ext uri="{FF2B5EF4-FFF2-40B4-BE49-F238E27FC236}">
                <a16:creationId xmlns:a16="http://schemas.microsoft.com/office/drawing/2014/main" id="{13A8FD5A-AD57-26B5-AD19-F69D833C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9511" y="3117451"/>
            <a:ext cx="286110" cy="3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lamenco, Pájaro, Animal, Ave Zancuda">
            <a:extLst>
              <a:ext uri="{FF2B5EF4-FFF2-40B4-BE49-F238E27FC236}">
                <a16:creationId xmlns:a16="http://schemas.microsoft.com/office/drawing/2014/main" id="{6D35A597-18F0-06E4-0B3C-0718F93C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5113" y="3130823"/>
            <a:ext cx="154811" cy="2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lamenco, Pájaro, Animal, Ave Zancuda">
            <a:extLst>
              <a:ext uri="{FF2B5EF4-FFF2-40B4-BE49-F238E27FC236}">
                <a16:creationId xmlns:a16="http://schemas.microsoft.com/office/drawing/2014/main" id="{43317F6E-B37C-6C2D-B33D-8559E58C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6806" y="2922173"/>
            <a:ext cx="154811" cy="2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4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3.b. INFORME CSIC – Deterioro de la biodiversidad.</a:t>
            </a:r>
          </a:p>
        </p:txBody>
      </p:sp>
      <p:pic>
        <p:nvPicPr>
          <p:cNvPr id="5" name="Imagen 4" descr="Ave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27EBCE26-F8FC-E19F-73CC-D95A3C132A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3"/>
          <a:stretch/>
        </p:blipFill>
        <p:spPr>
          <a:xfrm>
            <a:off x="-402271" y="1517951"/>
            <a:ext cx="3638528" cy="3013671"/>
          </a:xfrm>
          <a:prstGeom prst="rect">
            <a:avLst/>
          </a:prstGeom>
        </p:spPr>
      </p:pic>
      <p:pic>
        <p:nvPicPr>
          <p:cNvPr id="7" name="Imagen 6" descr="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DC495E7E-3C46-4FC2-204E-1AA4A029F0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37639" r="31817" b="30092"/>
          <a:stretch/>
        </p:blipFill>
        <p:spPr>
          <a:xfrm>
            <a:off x="6710476" y="4270520"/>
            <a:ext cx="2045550" cy="1972652"/>
          </a:xfrm>
          <a:prstGeom prst="rect">
            <a:avLst/>
          </a:prstGeom>
        </p:spPr>
      </p:pic>
      <p:pic>
        <p:nvPicPr>
          <p:cNvPr id="13" name="Imagen 1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BC27AC7-A91B-8577-AD15-73517F5915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/>
          <a:stretch/>
        </p:blipFill>
        <p:spPr>
          <a:xfrm>
            <a:off x="6096000" y="1438499"/>
            <a:ext cx="2655693" cy="2684187"/>
          </a:xfrm>
          <a:prstGeom prst="rect">
            <a:avLst/>
          </a:prstGeom>
        </p:spPr>
      </p:pic>
      <p:pic>
        <p:nvPicPr>
          <p:cNvPr id="17" name="Imagen 16" descr="Tortuga de color morado&#10;&#10;Descripción generada automáticamente con confianza media">
            <a:extLst>
              <a:ext uri="{FF2B5EF4-FFF2-40B4-BE49-F238E27FC236}">
                <a16:creationId xmlns:a16="http://schemas.microsoft.com/office/drawing/2014/main" id="{5A9BF5E7-ED55-B2A8-E4DC-253EA6384B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1" y="4724443"/>
            <a:ext cx="2045551" cy="2045551"/>
          </a:xfrm>
          <a:prstGeom prst="rect">
            <a:avLst/>
          </a:prstGeom>
        </p:spPr>
      </p:pic>
      <p:pic>
        <p:nvPicPr>
          <p:cNvPr id="19" name="Imagen 18" descr="Dibujo de una tortuga&#10;&#10;Descripción generada automáticamente con confianza baja">
            <a:extLst>
              <a:ext uri="{FF2B5EF4-FFF2-40B4-BE49-F238E27FC236}">
                <a16:creationId xmlns:a16="http://schemas.microsoft.com/office/drawing/2014/main" id="{D9E6A035-05A0-2B27-40F6-84FE70C8A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90" y="3781040"/>
            <a:ext cx="2255258" cy="2255258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F28ACCE7-16C2-1A84-E894-826E4BCFB541}"/>
              </a:ext>
            </a:extLst>
          </p:cNvPr>
          <p:cNvSpPr>
            <a:spLocks noGrp="1"/>
          </p:cNvSpPr>
          <p:nvPr/>
        </p:nvSpPr>
        <p:spPr>
          <a:xfrm>
            <a:off x="2238636" y="1631749"/>
            <a:ext cx="3042480" cy="51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Milano real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D34A1256-AC1E-8B50-BBF2-2A577FC4E183}"/>
              </a:ext>
            </a:extLst>
          </p:cNvPr>
          <p:cNvSpPr>
            <a:spLocks noGrp="1"/>
          </p:cNvSpPr>
          <p:nvPr/>
        </p:nvSpPr>
        <p:spPr>
          <a:xfrm>
            <a:off x="2371986" y="2186600"/>
            <a:ext cx="2909130" cy="964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En 2022 se obtuvo la </a:t>
            </a:r>
            <a:r>
              <a:rPr lang="es-ES" sz="1600" b="1" dirty="0">
                <a:solidFill>
                  <a:srgbClr val="4E283F"/>
                </a:solidFill>
                <a:latin typeface="Arial"/>
                <a:cs typeface="Arial"/>
              </a:rPr>
              <a:t>cifra de invernantes más baja </a:t>
            </a: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de toda la serie: 89 ejemplares</a:t>
            </a:r>
            <a:endParaRPr lang="es-ES" sz="1200" dirty="0">
              <a:solidFill>
                <a:srgbClr val="4E283F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69DA37A4-5841-0CBA-EDE2-DA15AF3B77AF}"/>
              </a:ext>
            </a:extLst>
          </p:cNvPr>
          <p:cNvSpPr>
            <a:spLocks noGrp="1"/>
          </p:cNvSpPr>
          <p:nvPr/>
        </p:nvSpPr>
        <p:spPr>
          <a:xfrm>
            <a:off x="1997930" y="4122686"/>
            <a:ext cx="4883191" cy="51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Galápagos autóctonos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0A011CCA-43BB-190E-5FEA-36B491E90FF6}"/>
              </a:ext>
            </a:extLst>
          </p:cNvPr>
          <p:cNvSpPr>
            <a:spLocks noGrp="1"/>
          </p:cNvSpPr>
          <p:nvPr/>
        </p:nvSpPr>
        <p:spPr>
          <a:xfrm>
            <a:off x="2393823" y="4778560"/>
            <a:ext cx="3464746" cy="1578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Los galápagos leproso y europeo estaban presentes en el 98% y 60% de puntos muestreados del Parque durante los noventa. En 2022 </a:t>
            </a:r>
            <a:r>
              <a:rPr lang="es-ES" sz="1600" b="1" dirty="0">
                <a:solidFill>
                  <a:srgbClr val="4E283F"/>
                </a:solidFill>
                <a:latin typeface="Arial"/>
                <a:cs typeface="Arial"/>
              </a:rPr>
              <a:t>solo están presentes en un 33% </a:t>
            </a: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de localidades.</a:t>
            </a:r>
            <a:endParaRPr lang="es-ES" sz="1200" dirty="0">
              <a:solidFill>
                <a:srgbClr val="4E283F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CCA2B86E-99A2-1888-B3D6-ADD544FB494F}"/>
              </a:ext>
            </a:extLst>
          </p:cNvPr>
          <p:cNvSpPr>
            <a:spLocks noGrp="1"/>
          </p:cNvSpPr>
          <p:nvPr/>
        </p:nvSpPr>
        <p:spPr>
          <a:xfrm>
            <a:off x="8694496" y="1517952"/>
            <a:ext cx="3042480" cy="51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Alcornoque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9D08D1AE-FB0B-ED2F-AA58-CCB8184A9559}"/>
              </a:ext>
            </a:extLst>
          </p:cNvPr>
          <p:cNvSpPr>
            <a:spLocks noGrp="1"/>
          </p:cNvSpPr>
          <p:nvPr/>
        </p:nvSpPr>
        <p:spPr>
          <a:xfrm>
            <a:off x="8963286" y="2113135"/>
            <a:ext cx="2533781" cy="964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b="1" dirty="0">
                <a:solidFill>
                  <a:srgbClr val="4E283F"/>
                </a:solidFill>
                <a:latin typeface="Arial"/>
                <a:cs typeface="Arial"/>
              </a:rPr>
              <a:t>Ha muerto el 20%</a:t>
            </a: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 de los alcornoques en el Parque Nacional de Doñana</a:t>
            </a:r>
            <a:endParaRPr lang="es-ES" sz="1200" dirty="0">
              <a:solidFill>
                <a:srgbClr val="4E283F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92357EA5-3B33-4D67-62AA-0FCE6AF8F113}"/>
              </a:ext>
            </a:extLst>
          </p:cNvPr>
          <p:cNvSpPr>
            <a:spLocks noGrp="1"/>
          </p:cNvSpPr>
          <p:nvPr/>
        </p:nvSpPr>
        <p:spPr>
          <a:xfrm>
            <a:off x="8395993" y="4335563"/>
            <a:ext cx="3042480" cy="51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Conejo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67993F43-FE88-4EB0-8656-E6416E91C093}"/>
              </a:ext>
            </a:extLst>
          </p:cNvPr>
          <p:cNvSpPr>
            <a:spLocks noGrp="1"/>
          </p:cNvSpPr>
          <p:nvPr/>
        </p:nvSpPr>
        <p:spPr>
          <a:xfrm>
            <a:off x="8751693" y="4865492"/>
            <a:ext cx="2834046" cy="14968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El conejo de Doñana registró </a:t>
            </a:r>
            <a:r>
              <a:rPr lang="es-ES" sz="1600" b="1" dirty="0">
                <a:solidFill>
                  <a:srgbClr val="4E283F"/>
                </a:solidFill>
                <a:latin typeface="Arial"/>
                <a:cs typeface="Arial"/>
              </a:rPr>
              <a:t>uno de los valores más bajos </a:t>
            </a:r>
            <a:r>
              <a:rPr lang="es-ES" sz="1600" dirty="0">
                <a:solidFill>
                  <a:srgbClr val="4E283F"/>
                </a:solidFill>
                <a:latin typeface="Arial"/>
                <a:cs typeface="Arial"/>
              </a:rPr>
              <a:t>de la serie con 0,20 conejos/km de densidad</a:t>
            </a:r>
            <a:endParaRPr lang="es-ES" sz="1200" dirty="0">
              <a:solidFill>
                <a:srgbClr val="4E283F"/>
              </a:solidFill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44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4.a. MARCO DE ACTUACIONES PARA DOÑANA - Objetivos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80CE8A92-FA8F-5C48-B817-4E5B8FB46606}"/>
              </a:ext>
            </a:extLst>
          </p:cNvPr>
          <p:cNvSpPr>
            <a:spLocks noGrp="1"/>
          </p:cNvSpPr>
          <p:nvPr/>
        </p:nvSpPr>
        <p:spPr>
          <a:xfrm>
            <a:off x="777811" y="1527083"/>
            <a:ext cx="7368662" cy="31602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Objetivos</a:t>
            </a:r>
            <a:r>
              <a:rPr lang="es-ES" sz="2000" b="1" dirty="0">
                <a:solidFill>
                  <a:srgbClr val="00528A"/>
                </a:solidFill>
                <a:latin typeface="Arial"/>
                <a:cs typeface="Arial"/>
              </a:rPr>
              <a:t> </a:t>
            </a:r>
            <a:r>
              <a:rPr lang="es-ES" sz="2000" b="1" dirty="0">
                <a:solidFill>
                  <a:srgbClr val="00528A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s-ES" sz="2000" b="1" dirty="0">
                <a:solidFill>
                  <a:srgbClr val="00528A"/>
                </a:solidFill>
                <a:latin typeface="Arial"/>
                <a:cs typeface="Arial"/>
              </a:rPr>
              <a:t> Recuperar el funcionamiento ecológico del espacio de Doñana y mitigar los impactos actuales a los que se enfrenta a través de un enfoque integral.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rgbClr val="00528A"/>
                </a:solidFill>
                <a:latin typeface="Arial"/>
                <a:cs typeface="Arial"/>
              </a:rPr>
              <a:t>Líneas </a:t>
            </a:r>
            <a:r>
              <a:rPr lang="es-ES" sz="2000" b="1" dirty="0">
                <a:solidFill>
                  <a:srgbClr val="00528A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de </a:t>
            </a:r>
            <a:r>
              <a:rPr lang="es-ES" sz="2000" b="1" dirty="0">
                <a:solidFill>
                  <a:srgbClr val="00528A"/>
                </a:solidFill>
                <a:latin typeface="Arial"/>
                <a:ea typeface="Times New Roman" panose="02020603050405020304" pitchFamily="18" charset="0"/>
                <a:cs typeface="Arial"/>
              </a:rPr>
              <a:t>actuación relativas a</a:t>
            </a:r>
            <a:r>
              <a:rPr lang="es-ES" sz="2000" b="1" dirty="0">
                <a:solidFill>
                  <a:srgbClr val="00528A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:</a:t>
            </a:r>
            <a:endParaRPr lang="es-ES" sz="2000" b="1" dirty="0">
              <a:solidFill>
                <a:srgbClr val="00528A"/>
              </a:solidFill>
              <a:latin typeface="Arial"/>
              <a:ea typeface="+mn-lt"/>
              <a:cs typeface="+mn-lt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Gestión de los recursos hídricos </a:t>
            </a:r>
            <a:endParaRPr lang="es-ES" sz="2200" dirty="0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Conservación y restauración de la biodiversidad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Gestión costera y del dominio público </a:t>
            </a:r>
            <a:b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</a:b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marítimo-terrestre</a:t>
            </a:r>
            <a:endParaRPr lang="es-ES" sz="2200" dirty="0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Recuperación socio-ambiental del medio</a:t>
            </a:r>
            <a:endParaRPr lang="es-ES" sz="2200" dirty="0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Mejora del conocimiento</a:t>
            </a:r>
            <a:endParaRPr lang="es-ES" sz="2200" dirty="0">
              <a:solidFill>
                <a:schemeClr val="bg2">
                  <a:lumMod val="25000"/>
                </a:schemeClr>
              </a:solidFill>
              <a:cs typeface="Calibri" panose="020F0502020204030204"/>
            </a:endParaRPr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384E2B5-91E8-D308-604A-79011E39B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34" y="1547317"/>
            <a:ext cx="2563695" cy="942893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8839369" y="2589047"/>
            <a:ext cx="2574820" cy="3931023"/>
            <a:chOff x="8781180" y="2715500"/>
            <a:chExt cx="2574820" cy="3931023"/>
          </a:xfrm>
        </p:grpSpPr>
        <p:sp>
          <p:nvSpPr>
            <p:cNvPr id="16" name="Rectángulo: esquina doblada 34">
              <a:extLst>
                <a:ext uri="{FF2B5EF4-FFF2-40B4-BE49-F238E27FC236}">
                  <a16:creationId xmlns:a16="http://schemas.microsoft.com/office/drawing/2014/main" id="{3AE09F3A-A91F-BCE7-F072-7CAEBDB4822F}"/>
                </a:ext>
              </a:extLst>
            </p:cNvPr>
            <p:cNvSpPr/>
            <p:nvPr/>
          </p:nvSpPr>
          <p:spPr>
            <a:xfrm>
              <a:off x="8781180" y="2715500"/>
              <a:ext cx="2574819" cy="3931023"/>
            </a:xfrm>
            <a:prstGeom prst="foldedCorne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&lt;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C3992D7-1B99-4F6D-5453-7D7C221B5405}"/>
                </a:ext>
              </a:extLst>
            </p:cNvPr>
            <p:cNvSpPr txBox="1"/>
            <p:nvPr/>
          </p:nvSpPr>
          <p:spPr>
            <a:xfrm>
              <a:off x="8835672" y="4440267"/>
              <a:ext cx="2520328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Presentado por la vicepresidenta Teresa Ribera en </a:t>
              </a:r>
              <a:r>
                <a:rPr lang="es-ES" sz="14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Almonte el 30 de noviembre de 2022 </a:t>
              </a:r>
              <a:r>
                <a:rPr lang="es-ES" sz="14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ante los representantes del </a:t>
              </a:r>
              <a:r>
                <a:rPr lang="es-ES" sz="14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Consejo de Participación</a:t>
              </a:r>
              <a:r>
                <a:rPr lang="es-ES" sz="14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 de Doñana.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72 Light" panose="020B0303030000000003" pitchFamily="34" charset="0"/>
                  <a:cs typeface="72 Light" panose="020B0303030000000003" pitchFamily="34" charset="0"/>
                </a:rPr>
                <a:t>Informado por CM el 29 de n</a:t>
              </a:r>
              <a:r>
                <a:rPr lang="es-ES" sz="14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72 Light" panose="020B0303030000000003" pitchFamily="34" charset="0"/>
                  <a:cs typeface="72 Light" panose="020B0303030000000003" pitchFamily="34" charset="0"/>
                </a:rPr>
                <a:t>oviembre.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7453D190-0F92-7FF0-043D-CF8CB65CD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205" b="5852"/>
            <a:stretch/>
          </p:blipFill>
          <p:spPr>
            <a:xfrm>
              <a:off x="8924862" y="2845159"/>
              <a:ext cx="2221841" cy="1465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2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87" y="108699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4.b. MARCO DE ACTUACIONES PARA DOÑANA - Presupuesto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164567-255D-F863-AB3A-86F36081A7AF}"/>
              </a:ext>
            </a:extLst>
          </p:cNvPr>
          <p:cNvSpPr txBox="1"/>
          <p:nvPr/>
        </p:nvSpPr>
        <p:spPr>
          <a:xfrm>
            <a:off x="1579221" y="1680645"/>
            <a:ext cx="7034692" cy="382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Disminución de extracciones de agua subterránea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Mejora del saneamiento y depuración</a:t>
            </a:r>
            <a:b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Recuperación de la hidrología superficial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Conservación y restauración de la biodiversidad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ejora del conocimiento y seguimiento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Recuperación y naturalización</a:t>
            </a:r>
            <a:b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Cierre de pozos ilegales y constitución de Comunidades de Usuarios y Planes de Actuación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78245C-3E7B-118C-9857-3521316A97DD}"/>
              </a:ext>
            </a:extLst>
          </p:cNvPr>
          <p:cNvSpPr txBox="1"/>
          <p:nvPr/>
        </p:nvSpPr>
        <p:spPr>
          <a:xfrm>
            <a:off x="520098" y="1787932"/>
            <a:ext cx="101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156,2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A8172B-4B27-CAD0-893A-AE0C44855E4C}"/>
              </a:ext>
            </a:extLst>
          </p:cNvPr>
          <p:cNvSpPr txBox="1"/>
          <p:nvPr/>
        </p:nvSpPr>
        <p:spPr>
          <a:xfrm>
            <a:off x="553093" y="2233765"/>
            <a:ext cx="101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142,3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D5409E-5137-B0B3-E568-CD0668D72990}"/>
              </a:ext>
            </a:extLst>
          </p:cNvPr>
          <p:cNvSpPr txBox="1"/>
          <p:nvPr/>
        </p:nvSpPr>
        <p:spPr>
          <a:xfrm>
            <a:off x="710256" y="2695430"/>
            <a:ext cx="85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20,8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900C8F-3CD1-7D53-9F7E-D91CE07CCF2E}"/>
              </a:ext>
            </a:extLst>
          </p:cNvPr>
          <p:cNvSpPr txBox="1"/>
          <p:nvPr/>
        </p:nvSpPr>
        <p:spPr>
          <a:xfrm>
            <a:off x="705494" y="3149697"/>
            <a:ext cx="85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12,9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F5AA0E-3A43-CF1D-C507-C368F4AC89A4}"/>
              </a:ext>
            </a:extLst>
          </p:cNvPr>
          <p:cNvSpPr txBox="1"/>
          <p:nvPr/>
        </p:nvSpPr>
        <p:spPr>
          <a:xfrm>
            <a:off x="874371" y="3611362"/>
            <a:ext cx="65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8,6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2808F5-E04A-6B84-7046-9C089F1B9B16}"/>
              </a:ext>
            </a:extLst>
          </p:cNvPr>
          <p:cNvSpPr txBox="1"/>
          <p:nvPr/>
        </p:nvSpPr>
        <p:spPr>
          <a:xfrm>
            <a:off x="874371" y="4078100"/>
            <a:ext cx="65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8,1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1E97E0-666E-D374-6C0F-C00ABD3FFF0F}"/>
              </a:ext>
            </a:extLst>
          </p:cNvPr>
          <p:cNvSpPr txBox="1"/>
          <p:nvPr/>
        </p:nvSpPr>
        <p:spPr>
          <a:xfrm>
            <a:off x="869610" y="4527294"/>
            <a:ext cx="65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7,8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28CFFE9-AFD6-D48C-E156-527EEE13CCD1}"/>
              </a:ext>
            </a:extLst>
          </p:cNvPr>
          <p:cNvSpPr txBox="1"/>
          <p:nvPr/>
        </p:nvSpPr>
        <p:spPr>
          <a:xfrm>
            <a:off x="553093" y="5701309"/>
            <a:ext cx="72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528A"/>
                </a:solidFill>
                <a:latin typeface="Avenir Black" panose="020B0803020203020204" pitchFamily="34" charset="0"/>
              </a:rPr>
              <a:t>356,7</a:t>
            </a:r>
            <a:r>
              <a:rPr lang="es-ES" sz="2400" b="1" dirty="0">
                <a:solidFill>
                  <a:srgbClr val="00528A"/>
                </a:solidFill>
                <a:latin typeface="Avenir Black" panose="020B0803020203020204" pitchFamily="34" charset="0"/>
              </a:rPr>
              <a:t> millones de euros presupuestados</a:t>
            </a:r>
          </a:p>
        </p:txBody>
      </p:sp>
      <p:pic>
        <p:nvPicPr>
          <p:cNvPr id="34" name="Imagen 3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384E2B5-91E8-D308-604A-79011E39B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11" y="3366039"/>
            <a:ext cx="2563695" cy="942893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4D30D6F-A225-8F36-B71C-6BB2535C440A}"/>
              </a:ext>
            </a:extLst>
          </p:cNvPr>
          <p:cNvCxnSpPr/>
          <p:nvPr/>
        </p:nvCxnSpPr>
        <p:spPr>
          <a:xfrm>
            <a:off x="724885" y="5483359"/>
            <a:ext cx="3672000" cy="0"/>
          </a:xfrm>
          <a:prstGeom prst="line">
            <a:avLst/>
          </a:prstGeom>
          <a:ln>
            <a:solidFill>
              <a:srgbClr val="005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5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978706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4.c. MARCO DE ACTUACIONES PARA DOÑANA- Gestión Dominio Público Hidráulico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F020B0D-AB24-A827-4835-EC3EBB489FBC}"/>
              </a:ext>
            </a:extLst>
          </p:cNvPr>
          <p:cNvSpPr>
            <a:spLocks noGrp="1"/>
          </p:cNvSpPr>
          <p:nvPr/>
        </p:nvSpPr>
        <p:spPr>
          <a:xfrm>
            <a:off x="476933" y="1379861"/>
            <a:ext cx="8428942" cy="515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2800" b="1" dirty="0">
              <a:solidFill>
                <a:schemeClr val="bg2">
                  <a:lumMod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F2E4B3-10FC-7F97-D8BC-5C7A7CD0DFAA}"/>
              </a:ext>
            </a:extLst>
          </p:cNvPr>
          <p:cNvSpPr>
            <a:spLocks noGrp="1"/>
          </p:cNvSpPr>
          <p:nvPr/>
        </p:nvSpPr>
        <p:spPr>
          <a:xfrm>
            <a:off x="220532" y="2439616"/>
            <a:ext cx="6905466" cy="392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701 pozos ya se han cerrado y 428 están en tramitación de cierre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5717731-5043-0135-B92C-418C743BF636}"/>
              </a:ext>
            </a:extLst>
          </p:cNvPr>
          <p:cNvSpPr>
            <a:spLocks noGrp="1"/>
          </p:cNvSpPr>
          <p:nvPr/>
        </p:nvSpPr>
        <p:spPr>
          <a:xfrm>
            <a:off x="317241" y="2787407"/>
            <a:ext cx="6046676" cy="949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700" dirty="0">
                <a:latin typeface="Arial"/>
                <a:cs typeface="Arial"/>
              </a:rPr>
              <a:t>210 pozos ilegales cerrados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700" dirty="0">
                <a:latin typeface="Arial"/>
                <a:cs typeface="Arial"/>
              </a:rPr>
              <a:t>491 pozos cerrados por sustitución de aguas superficiales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700" dirty="0">
                <a:latin typeface="Arial"/>
                <a:cs typeface="Arial"/>
              </a:rPr>
              <a:t>428 expedientes en tramitación de cierre de pozos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1600" dirty="0">
              <a:solidFill>
                <a:srgbClr val="FF0000"/>
              </a:solidFill>
              <a:latin typeface="Arial"/>
              <a:ea typeface="+mn-lt"/>
              <a:cs typeface="Arial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CB6BC84-B55D-E100-AD57-E233B05973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149"/>
          <a:stretch/>
        </p:blipFill>
        <p:spPr>
          <a:xfrm>
            <a:off x="6946900" y="2033422"/>
            <a:ext cx="4818360" cy="4277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4B4A28E9-65CD-E7F2-2F07-641F507A5CEE}"/>
              </a:ext>
            </a:extLst>
          </p:cNvPr>
          <p:cNvSpPr>
            <a:spLocks noGrp="1"/>
          </p:cNvSpPr>
          <p:nvPr/>
        </p:nvSpPr>
        <p:spPr>
          <a:xfrm>
            <a:off x="499674" y="1450386"/>
            <a:ext cx="5837626" cy="380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s-ES" sz="2400" b="1" dirty="0">
              <a:solidFill>
                <a:srgbClr val="00528A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6616" y="4084478"/>
            <a:ext cx="641124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 las masas de agua subterránea “en riesgo” se están constituyendo comunidades de usuarios que agrupen a los agricultores en cada zona del acuífero y elaboración y aprobación de “Programas de Actuación” y “Planes de Extracción” para cada comunidad de usuarios.</a:t>
            </a:r>
          </a:p>
          <a:p>
            <a:endParaRPr lang="es-ES" dirty="0"/>
          </a:p>
          <a:p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Se prevé que antes del fin de 2025 se cierren todos los pozos en las masas de agua declaradas “en riesgo” </a:t>
            </a:r>
          </a:p>
          <a:p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20532" y="1437932"/>
            <a:ext cx="606829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declaración de tres masas de agua subterránea “en riesgo”,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 julio de 2020,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ha permitido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incrementar el control de las extracciones y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el cierre de pozos:</a:t>
            </a:r>
            <a:endParaRPr lang="es-ES" sz="1700" dirty="0"/>
          </a:p>
          <a:p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220532" y="2439616"/>
            <a:ext cx="6511572" cy="15421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206616" y="5679695"/>
            <a:ext cx="6525488" cy="7626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4"/>
            <a:ext cx="12192000" cy="727602"/>
          </a:xfrm>
          <a:prstGeom prst="rect">
            <a:avLst/>
          </a:prstGeom>
        </p:spPr>
      </p:pic>
      <p:pic>
        <p:nvPicPr>
          <p:cNvPr id="24" name="Imagen 23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31843"/>
            <a:ext cx="2015703" cy="51020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6711" y="88754"/>
            <a:ext cx="1530229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7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874282F-BC40-2D49-B1F8-5DEAD08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60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42AA85B-8638-3B98-46BE-684DFB61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108699"/>
            <a:ext cx="2015703" cy="510204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758E2B7-B6E6-E5AF-5F45-1E9C4D977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104974"/>
            <a:ext cx="1436818" cy="5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EEEE9D-12CE-7B96-2DD2-6D8ACF54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" y="836301"/>
            <a:ext cx="10314118" cy="3806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EF2FC8-586D-D814-EFF1-20ADA8E82162}"/>
              </a:ext>
            </a:extLst>
          </p:cNvPr>
          <p:cNvSpPr txBox="1"/>
          <p:nvPr/>
        </p:nvSpPr>
        <p:spPr>
          <a:xfrm>
            <a:off x="317241" y="836301"/>
            <a:ext cx="1035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694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4.d. MARCO DE ACTUACIONES PARA DOÑANA – Sustitución de pozos por agua superficial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5513" y="1637607"/>
            <a:ext cx="107982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La sustitución de recursos subterráneos por superficiales permite el cierre de “pozos legales”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y, de esta forma, </a:t>
            </a: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reducir las extracciones sobre el acuífero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. Esta sustitución se realiza mediante dos infraestructuras principalmente: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Trasvase de 19,99 hm3/año, procedentes de la cuenca del Tinto-Odiel-Piedras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Volumen adicional de 8 hm3/año mediante recrecimiento del Embalse de El Agrio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Estas obras se van completando por fases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con la tramitación paralela de las correspondientes concesiones.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Ya están operativas: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Sustitución de recursos de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3,1 hm3/año para el abastecimiento urbano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de diversas localidades de la comarca de El Condado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4,26 hm3/año para el riego de 815 ha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 la comunidad de regantes de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El Fresno-Guadalquivir</a:t>
            </a:r>
          </a:p>
          <a:p>
            <a:pPr lvl="0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Se está finalizando el proyecto del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recrecimiento de El Agrio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con previsiones de inicio de obras en 2024 y finalización en 2026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Además, el marco prevé una </a:t>
            </a:r>
            <a:r>
              <a:rPr lang="es-ES" sz="1700" b="1" dirty="0">
                <a:latin typeface="Arial" panose="020B0604020202020204" pitchFamily="34" charset="0"/>
                <a:cs typeface="Arial" panose="020B0604020202020204" pitchFamily="34" charset="0"/>
              </a:rPr>
              <a:t>inversión de 100 M€ para la adquisición de terrenos con derechos de agua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que actualmente impiden la conexión del río </a:t>
            </a:r>
            <a:r>
              <a:rPr lang="es-ES" sz="1700" dirty="0" err="1">
                <a:latin typeface="Arial" panose="020B0604020202020204" pitchFamily="34" charset="0"/>
                <a:cs typeface="Arial" panose="020B0604020202020204" pitchFamily="34" charset="0"/>
              </a:rPr>
              <a:t>Guadiamar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con las Marismas. La adquisición comenzará en 2024</a:t>
            </a:r>
          </a:p>
          <a:p>
            <a:pPr lvl="0"/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0713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1117</Words>
  <Application>Microsoft Office PowerPoint</Application>
  <PresentationFormat>Panorámica</PresentationFormat>
  <Paragraphs>118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72 Light</vt:lpstr>
      <vt:lpstr>Arial</vt:lpstr>
      <vt:lpstr>Avenir</vt:lpstr>
      <vt:lpstr>Avenir Black</vt:lpstr>
      <vt:lpstr>Calibri</vt:lpstr>
      <vt:lpstr>Calibri Light</vt:lpstr>
      <vt:lpstr>TwitterChirp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Nicolás López Torres</dc:creator>
  <cp:lastModifiedBy>Clara Garcia Lorenzo</cp:lastModifiedBy>
  <cp:revision>27</cp:revision>
  <cp:lastPrinted>2023-04-24T15:18:12Z</cp:lastPrinted>
  <dcterms:created xsi:type="dcterms:W3CDTF">2023-04-20T14:51:51Z</dcterms:created>
  <dcterms:modified xsi:type="dcterms:W3CDTF">2023-04-24T20:34:36Z</dcterms:modified>
</cp:coreProperties>
</file>